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96" r:id="rId6"/>
    <p:sldId id="297" r:id="rId7"/>
    <p:sldId id="298" r:id="rId8"/>
    <p:sldId id="300" r:id="rId9"/>
    <p:sldId id="301" r:id="rId10"/>
    <p:sldId id="263" r:id="rId11"/>
    <p:sldId id="302" r:id="rId12"/>
    <p:sldId id="261" r:id="rId13"/>
    <p:sldId id="262" r:id="rId14"/>
    <p:sldId id="303" r:id="rId15"/>
    <p:sldId id="306" r:id="rId16"/>
    <p:sldId id="307" r:id="rId17"/>
    <p:sldId id="268" r:id="rId18"/>
    <p:sldId id="269" r:id="rId19"/>
    <p:sldId id="308" r:id="rId20"/>
    <p:sldId id="280" r:id="rId21"/>
    <p:sldId id="271" r:id="rId22"/>
    <p:sldId id="272" r:id="rId23"/>
    <p:sldId id="274" r:id="rId24"/>
    <p:sldId id="283" r:id="rId25"/>
    <p:sldId id="309" r:id="rId26"/>
    <p:sldId id="290" r:id="rId27"/>
    <p:sldId id="310" r:id="rId28"/>
    <p:sldId id="311" r:id="rId29"/>
    <p:sldId id="481" r:id="rId3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6" autoAdjust="0"/>
    <p:restoredTop sz="93232" autoAdjust="0"/>
  </p:normalViewPr>
  <p:slideViewPr>
    <p:cSldViewPr>
      <p:cViewPr varScale="1">
        <p:scale>
          <a:sx n="106" d="100"/>
          <a:sy n="106" d="100"/>
        </p:scale>
        <p:origin x="1752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gif>
</file>

<file path=ppt/media/image18.gif>
</file>

<file path=ppt/media/image19.png>
</file>

<file path=ppt/media/image2.pn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50A7DA-5766-46DD-8292-556E361598AA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E60AB7-16F9-455C-9B3D-D56D84B28D1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5879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7279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3722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10512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7311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6886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3776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0283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3606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3830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04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6532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6245B0-8919-4AEA-BABA-2A90F489EB6F}" type="datetimeFigureOut">
              <a:rPr lang="ru-RU" smtClean="0"/>
              <a:t>04.12.2023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7A56D8-CB03-4D8E-98CF-19553A10A7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9834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395536" y="2102991"/>
            <a:ext cx="8424936" cy="1470025"/>
          </a:xfrm>
        </p:spPr>
        <p:txBody>
          <a:bodyPr/>
          <a:lstStyle/>
          <a:p>
            <a:pPr marL="182880" indent="0">
              <a:buNone/>
            </a:pPr>
            <a:r>
              <a:rPr lang="ru-RU" dirty="0">
                <a:effectLst/>
              </a:rPr>
              <a:t>Хеширование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66744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Метод середины квадрата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67544" y="1556792"/>
            <a:ext cx="8208912" cy="4391000"/>
          </a:xfrm>
        </p:spPr>
        <p:txBody>
          <a:bodyPr>
            <a:normAutofit/>
          </a:bodyPr>
          <a:lstStyle/>
          <a:p>
            <a:r>
              <a:rPr lang="ru-RU" sz="2000" dirty="0"/>
              <a:t>Ключ возводится в квадрат (умножается сам на себя) и в качестве индекса используются несколько средних цифр полученного значения.</a:t>
            </a:r>
          </a:p>
          <a:p>
            <a:r>
              <a:rPr lang="ru-RU" sz="2000" dirty="0"/>
              <a:t>Например, ключом является целое 32-битное число, а хеш-функция возвращает средние 10 бит его квадрата:</a:t>
            </a:r>
          </a:p>
          <a:p>
            <a:pPr marL="0" indent="0">
              <a:buNone/>
            </a:pPr>
            <a:r>
              <a:rPr lang="ru-RU" sz="2000" dirty="0"/>
              <a:t>		</a:t>
            </a:r>
            <a:r>
              <a:rPr lang="en-US" sz="2000" dirty="0" err="1"/>
              <a:t>int</a:t>
            </a:r>
            <a:r>
              <a:rPr lang="en-US" sz="2000" dirty="0"/>
              <a:t> h(</a:t>
            </a:r>
            <a:r>
              <a:rPr lang="en-US" sz="2000" dirty="0" err="1"/>
              <a:t>int</a:t>
            </a:r>
            <a:r>
              <a:rPr lang="en-US" sz="2000" dirty="0"/>
              <a:t> key) {</a:t>
            </a:r>
            <a:endParaRPr lang="ru-RU" sz="2000" dirty="0"/>
          </a:p>
          <a:p>
            <a:pPr marL="0" indent="0">
              <a:buNone/>
            </a:pPr>
            <a:r>
              <a:rPr lang="ru-RU" sz="2000" dirty="0"/>
              <a:t>		</a:t>
            </a:r>
            <a:r>
              <a:rPr lang="en-US" sz="2000" dirty="0"/>
              <a:t>key *= key;</a:t>
            </a:r>
            <a:endParaRPr lang="ru-RU" sz="2000" dirty="0"/>
          </a:p>
          <a:p>
            <a:pPr marL="0" indent="0">
              <a:buNone/>
            </a:pPr>
            <a:r>
              <a:rPr lang="ru-RU" sz="2000" dirty="0"/>
              <a:t>		</a:t>
            </a:r>
            <a:r>
              <a:rPr lang="ru-RU" sz="2000" dirty="0" err="1"/>
              <a:t>key</a:t>
            </a:r>
            <a:r>
              <a:rPr lang="ru-RU" sz="2000" dirty="0"/>
              <a:t> &gt;&gt;= 11; // Отбрасываем 11 младших бит</a:t>
            </a:r>
          </a:p>
          <a:p>
            <a:pPr marL="0" indent="0">
              <a:buNone/>
            </a:pPr>
            <a:r>
              <a:rPr lang="ru-RU" sz="2000" dirty="0"/>
              <a:t>		</a:t>
            </a:r>
            <a:r>
              <a:rPr lang="ru-RU" sz="2000" dirty="0" err="1"/>
              <a:t>return</a:t>
            </a:r>
            <a:r>
              <a:rPr lang="ru-RU" sz="2000" dirty="0"/>
              <a:t> </a:t>
            </a:r>
            <a:r>
              <a:rPr lang="ru-RU" sz="2000" dirty="0" err="1"/>
              <a:t>key</a:t>
            </a:r>
            <a:r>
              <a:rPr lang="ru-RU" sz="2000" dirty="0"/>
              <a:t> % 1024; // Возвращаем 10 младших бит</a:t>
            </a:r>
          </a:p>
          <a:p>
            <a:pPr marL="0" indent="0">
              <a:buNone/>
            </a:pPr>
            <a:r>
              <a:rPr lang="ru-RU" sz="2000" dirty="0"/>
              <a:t>		}</a:t>
            </a:r>
          </a:p>
          <a:p>
            <a:endParaRPr lang="ru-RU" sz="2000" dirty="0"/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50785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E1FDFB-E1B4-46C6-B82F-5BD7751AD047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851920" y="2852936"/>
            <a:ext cx="1872208" cy="144016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7170" name="Picture 1">
            <a:extLst>
              <a:ext uri="{FF2B5EF4-FFF2-40B4-BE49-F238E27FC236}">
                <a16:creationId xmlns:a16="http://schemas.microsoft.com/office/drawing/2014/main" id="{EB3B15D9-0525-4B19-AC47-6CFEEB814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7" t="13197" r="30603" b="25279"/>
          <a:stretch>
            <a:fillRect/>
          </a:stretch>
        </p:blipFill>
        <p:spPr bwMode="auto">
          <a:xfrm>
            <a:off x="580110" y="363215"/>
            <a:ext cx="7952330" cy="5946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6518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Метод деления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Исходными данными являются – некоторый целый ключ </a:t>
            </a:r>
            <a:r>
              <a:rPr lang="ru-RU" sz="2000" dirty="0" err="1"/>
              <a:t>key</a:t>
            </a:r>
            <a:r>
              <a:rPr lang="ru-RU" sz="2000" dirty="0"/>
              <a:t> и размер таблицы m. Результатом данной функции является остаток от деления этого ключа на размер таблицы. Общий вид функции</a:t>
            </a:r>
            <a:r>
              <a:rPr lang="en-US" sz="2000" dirty="0"/>
              <a:t>:</a:t>
            </a:r>
            <a:endParaRPr lang="ru-RU" sz="2000" dirty="0"/>
          </a:p>
          <a:p>
            <a:pPr marL="0" indent="0">
              <a:buNone/>
            </a:pPr>
            <a:r>
              <a:rPr lang="ru-RU" sz="2000" dirty="0"/>
              <a:t>		</a:t>
            </a:r>
            <a:r>
              <a:rPr lang="en-US" sz="2000" dirty="0" err="1"/>
              <a:t>int</a:t>
            </a:r>
            <a:r>
              <a:rPr lang="en-US" sz="2000" dirty="0"/>
              <a:t> h(</a:t>
            </a:r>
            <a:r>
              <a:rPr lang="en-US" sz="2000" dirty="0" err="1"/>
              <a:t>int</a:t>
            </a:r>
            <a:r>
              <a:rPr lang="en-US" sz="2000" dirty="0"/>
              <a:t> key, </a:t>
            </a:r>
            <a:r>
              <a:rPr lang="en-US" sz="2000" dirty="0" err="1"/>
              <a:t>int</a:t>
            </a:r>
            <a:r>
              <a:rPr lang="en-US" sz="2000" dirty="0"/>
              <a:t> m) {</a:t>
            </a:r>
            <a:endParaRPr lang="ru-RU" sz="2000" dirty="0"/>
          </a:p>
          <a:p>
            <a:pPr marL="0" indent="0">
              <a:buNone/>
            </a:pPr>
            <a:r>
              <a:rPr lang="ru-RU" sz="2000" dirty="0"/>
              <a:t>		</a:t>
            </a:r>
            <a:r>
              <a:rPr lang="en-US" sz="2000" dirty="0"/>
              <a:t>return key</a:t>
            </a:r>
            <a:r>
              <a:rPr lang="ru-RU" sz="2000" dirty="0"/>
              <a:t> % </a:t>
            </a:r>
            <a:r>
              <a:rPr lang="en-US" sz="2000" dirty="0"/>
              <a:t>m</a:t>
            </a:r>
            <a:r>
              <a:rPr lang="ru-RU" sz="2000" dirty="0"/>
              <a:t>; // Значения</a:t>
            </a:r>
          </a:p>
          <a:p>
            <a:pPr marL="0" indent="0">
              <a:buNone/>
            </a:pPr>
            <a:r>
              <a:rPr lang="ru-RU" sz="2000" dirty="0"/>
              <a:t>		}</a:t>
            </a:r>
          </a:p>
          <a:p>
            <a:r>
              <a:rPr lang="ru-RU" sz="2000" dirty="0"/>
              <a:t>Для m = 10 хеш-функция возвращает младшую цифру ключа.</a:t>
            </a:r>
          </a:p>
          <a:p>
            <a:endParaRPr lang="ru-RU" sz="2000" dirty="0"/>
          </a:p>
        </p:txBody>
      </p:sp>
      <p:pic>
        <p:nvPicPr>
          <p:cNvPr id="4" name="Рисунок 3" descr="http://ok-t.ru/life-prog/baza2/1010836671977.files/image360.gi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653136"/>
            <a:ext cx="7685537" cy="172819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4189684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ru-RU" sz="2000" dirty="0"/>
              <a:t>Для m = 100 хеш-функция возвращает две младшие цифры ключа.</a:t>
            </a:r>
          </a:p>
          <a:p>
            <a:endParaRPr lang="ru-RU" sz="2000" dirty="0"/>
          </a:p>
        </p:txBody>
      </p:sp>
      <p:pic>
        <p:nvPicPr>
          <p:cNvPr id="4" name="Рисунок 3" descr="http://ok-t.ru/life-prog/baza2/1010836671977.files/image362.gi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857500"/>
            <a:ext cx="7555811" cy="15796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9950513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C8B71-1DD5-4A56-9580-0B56F2C5498E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851920" y="1447800"/>
            <a:ext cx="1728192" cy="190919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8194" name="Picture 1">
            <a:extLst>
              <a:ext uri="{FF2B5EF4-FFF2-40B4-BE49-F238E27FC236}">
                <a16:creationId xmlns:a16="http://schemas.microsoft.com/office/drawing/2014/main" id="{B989B13A-5344-4BA5-A09B-1A150B4063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80" t="12918" r="30771" b="24800"/>
          <a:stretch>
            <a:fillRect/>
          </a:stretch>
        </p:blipFill>
        <p:spPr bwMode="auto">
          <a:xfrm>
            <a:off x="726430" y="361369"/>
            <a:ext cx="7661994" cy="5803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47339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084EED-514D-4341-8D7A-E10A799943A3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555776" y="1447800"/>
            <a:ext cx="1584176" cy="205320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2290" name="Picture 1">
            <a:extLst>
              <a:ext uri="{FF2B5EF4-FFF2-40B4-BE49-F238E27FC236}">
                <a16:creationId xmlns:a16="http://schemas.microsoft.com/office/drawing/2014/main" id="{A98BABE8-0C1A-46C5-AB03-AD1ABCBA6E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7" t="13197" r="30603" b="25000"/>
          <a:stretch>
            <a:fillRect/>
          </a:stretch>
        </p:blipFill>
        <p:spPr bwMode="auto">
          <a:xfrm>
            <a:off x="592858" y="364802"/>
            <a:ext cx="8011590" cy="6016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43426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5E365-B5E6-46AF-B870-A9CD82DFCE3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635896" y="1844824"/>
            <a:ext cx="2304256" cy="2269232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3314" name="Picture 1">
            <a:extLst>
              <a:ext uri="{FF2B5EF4-FFF2-40B4-BE49-F238E27FC236}">
                <a16:creationId xmlns:a16="http://schemas.microsoft.com/office/drawing/2014/main" id="{B4956D3C-DDF9-4505-9A7B-BA8677B23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7" t="13197" r="30603" b="25279"/>
          <a:stretch>
            <a:fillRect/>
          </a:stretch>
        </p:blipFill>
        <p:spPr bwMode="auto">
          <a:xfrm>
            <a:off x="580110" y="363215"/>
            <a:ext cx="7952330" cy="5946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973546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467544" y="332656"/>
            <a:ext cx="7772400" cy="2448272"/>
          </a:xfrm>
        </p:spPr>
        <p:txBody>
          <a:bodyPr>
            <a:normAutofit/>
          </a:bodyPr>
          <a:lstStyle/>
          <a:p>
            <a:r>
              <a:rPr lang="ru-RU" sz="2000" dirty="0"/>
              <a:t>Пример реализации метода цепочек при разрешении коллизий: на ключ 002 претендуют два значения, которые организуются в линейный список. </a:t>
            </a:r>
            <a:endParaRPr lang="en-US" sz="2000" dirty="0"/>
          </a:p>
          <a:p>
            <a:r>
              <a:rPr lang="ru-RU" sz="2000" dirty="0"/>
              <a:t>Каждая ячейка массива является указателем на связный список (цепочку) пар ключ-значение, соответствующих одному и тому же хеш-значению ключа. Коллизии просто приводят к тому, что появляются цепочки длиной более одного элемента. </a:t>
            </a:r>
          </a:p>
          <a:p>
            <a:endParaRPr lang="ru-RU" sz="2000" dirty="0"/>
          </a:p>
        </p:txBody>
      </p:sp>
      <p:pic>
        <p:nvPicPr>
          <p:cNvPr id="4" name="Рисунок 3" descr="Разрешение коллизий при помощи цепочек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3212976"/>
            <a:ext cx="6912768" cy="2816524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757683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769156" y="476672"/>
            <a:ext cx="7772400" cy="5328592"/>
          </a:xfrm>
        </p:spPr>
        <p:txBody>
          <a:bodyPr/>
          <a:lstStyle/>
          <a:p>
            <a:r>
              <a:rPr lang="ru-RU" dirty="0"/>
              <a:t>В итоге имеем таблицу связных списков</a:t>
            </a:r>
          </a:p>
        </p:txBody>
      </p:sp>
      <p:pic>
        <p:nvPicPr>
          <p:cNvPr id="4" name="Рисунок 3" descr="http://ok-t.ru/life-prog/baza2/1010836671977.files/image364.gi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711" y="1844825"/>
            <a:ext cx="5351289" cy="35283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28852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3E8FA-02BA-4C97-AEB7-4E71F947D904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563888" y="1556792"/>
            <a:ext cx="2376264" cy="302284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4338" name="Picture 1">
            <a:extLst>
              <a:ext uri="{FF2B5EF4-FFF2-40B4-BE49-F238E27FC236}">
                <a16:creationId xmlns:a16="http://schemas.microsoft.com/office/drawing/2014/main" id="{8E93EEB0-707E-475E-8468-FF68D9D58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90" t="13477" r="30446" b="24721"/>
          <a:stretch>
            <a:fillRect/>
          </a:stretch>
        </p:blipFill>
        <p:spPr bwMode="auto">
          <a:xfrm>
            <a:off x="539552" y="260648"/>
            <a:ext cx="8299245" cy="6232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39934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990600"/>
          </a:xfrm>
        </p:spPr>
        <p:txBody>
          <a:bodyPr/>
          <a:lstStyle/>
          <a:p>
            <a:r>
              <a:rPr lang="ru-RU" dirty="0">
                <a:effectLst/>
              </a:rPr>
              <a:t>Ключевые термины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827584" y="1340768"/>
            <a:ext cx="7704856" cy="4752528"/>
          </a:xfrm>
        </p:spPr>
        <p:txBody>
          <a:bodyPr>
            <a:normAutofit fontScale="62500" lnSpcReduction="20000"/>
          </a:bodyPr>
          <a:lstStyle/>
          <a:p>
            <a:pPr lvl="0"/>
            <a:r>
              <a:rPr lang="ru-RU" b="1" dirty="0"/>
              <a:t>Хеширование –</a:t>
            </a:r>
            <a:r>
              <a:rPr lang="ru-RU" dirty="0"/>
              <a:t> это специальный метод адресации данных для быстрого поиска нужной информации по ключам.</a:t>
            </a:r>
            <a:endParaRPr lang="en-US" dirty="0"/>
          </a:p>
          <a:p>
            <a:r>
              <a:rPr lang="ru-RU" b="1" dirty="0"/>
              <a:t>Коллизия</a:t>
            </a:r>
            <a:r>
              <a:rPr lang="ru-RU" dirty="0"/>
              <a:t> – это ситуация, когда разным ключам соответствует одно значение хеш-функции.</a:t>
            </a:r>
          </a:p>
          <a:p>
            <a:pPr lvl="0"/>
            <a:r>
              <a:rPr lang="ru-RU" b="1" dirty="0"/>
              <a:t>Метод открытой адресации</a:t>
            </a:r>
            <a:r>
              <a:rPr lang="ru-RU" dirty="0"/>
              <a:t> – это технология разрешения коллизий, которая предполагает хранение записей в самой хеш-таблице.</a:t>
            </a:r>
          </a:p>
          <a:p>
            <a:pPr lvl="0"/>
            <a:r>
              <a:rPr lang="ru-RU" b="1" dirty="0"/>
              <a:t>Коэффициент заполнения хеш-таблицы</a:t>
            </a:r>
            <a:r>
              <a:rPr lang="ru-RU" dirty="0"/>
              <a:t> – это количество хранимых элементов массива, деленное на число возможных значений хеш-функции.</a:t>
            </a:r>
          </a:p>
          <a:p>
            <a:pPr lvl="0"/>
            <a:r>
              <a:rPr lang="ru-RU" b="1" dirty="0"/>
              <a:t>Метод цепочек</a:t>
            </a:r>
            <a:r>
              <a:rPr lang="ru-RU" dirty="0"/>
              <a:t> – это технология разрешения коллизий, которая состоит в том, что элементы множества с равными хеш-значениями связываются в цепочку-список.</a:t>
            </a:r>
          </a:p>
          <a:p>
            <a:r>
              <a:rPr lang="ru-RU" b="1" dirty="0"/>
              <a:t>Первичные ключи</a:t>
            </a:r>
            <a:r>
              <a:rPr lang="ru-RU" dirty="0"/>
              <a:t> – это ключи, позволяющие однозначно идентифицировать запись.</a:t>
            </a:r>
            <a:r>
              <a:rPr lang="ru-RU" b="1" dirty="0"/>
              <a:t> </a:t>
            </a:r>
          </a:p>
          <a:p>
            <a:r>
              <a:rPr lang="ru-RU" b="1" dirty="0"/>
              <a:t>Вторичные ключи</a:t>
            </a:r>
            <a:r>
              <a:rPr lang="ru-RU" dirty="0"/>
              <a:t> – это ключи, не позволяющие однозначно идентифицировать запись в таблице.</a:t>
            </a:r>
          </a:p>
          <a:p>
            <a:pPr lv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193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95536" y="116632"/>
            <a:ext cx="8568952" cy="792088"/>
          </a:xfrm>
        </p:spPr>
        <p:txBody>
          <a:bodyPr>
            <a:normAutofit fontScale="90000"/>
          </a:bodyPr>
          <a:lstStyle/>
          <a:p>
            <a:r>
              <a:rPr lang="ru-RU" sz="3000" b="1" dirty="0"/>
              <a:t>Разрешение коллизий при добавлении элементов методом открытой адресации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185029" y="1035578"/>
            <a:ext cx="8363272" cy="2537438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 В отличие от хеширования с цепочками, при открытой адресации никаких списков нет, а все записи хранятся в самой хеш-таблице. Каждая ячейка таблицы содержит либо элемент динамического множества, либо NULL.</a:t>
            </a:r>
          </a:p>
          <a:p>
            <a:r>
              <a:rPr lang="ru-RU" dirty="0"/>
              <a:t>Два значения претендуют на ключ 002, для одного из них находится первое свободное (еще незанятое) место в таблице.</a:t>
            </a:r>
          </a:p>
        </p:txBody>
      </p:sp>
      <p:pic>
        <p:nvPicPr>
          <p:cNvPr id="4" name="Рисунок 3" descr="Разрешение коллизий при помощи открытой адресации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771882"/>
            <a:ext cx="5616625" cy="29525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20301844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29208" y="300844"/>
            <a:ext cx="8147248" cy="673224"/>
          </a:xfrm>
        </p:spPr>
        <p:txBody>
          <a:bodyPr>
            <a:normAutofit/>
          </a:bodyPr>
          <a:lstStyle/>
          <a:p>
            <a:r>
              <a:rPr lang="ru-RU" sz="2800" b="1" dirty="0"/>
              <a:t>Пример реализации метода открытой адресации</a:t>
            </a:r>
            <a:endParaRPr lang="ru-RU" sz="2800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62056" cy="4572000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Исходными данными являются 7 записей (для простоты информационная часть состоит из целых чисел) объявленного структурного типа: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struct</a:t>
            </a:r>
            <a:r>
              <a:rPr lang="en-US" dirty="0"/>
              <a:t> zap {</a:t>
            </a:r>
            <a:endParaRPr lang="ru-RU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int</a:t>
            </a:r>
            <a:r>
              <a:rPr lang="en-US" dirty="0"/>
              <a:t> key; // </a:t>
            </a:r>
            <a:r>
              <a:rPr lang="ru-RU" dirty="0"/>
              <a:t>Ключ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int</a:t>
            </a:r>
            <a:r>
              <a:rPr lang="en-US" dirty="0"/>
              <a:t> info; // </a:t>
            </a:r>
            <a:r>
              <a:rPr lang="ru-RU" dirty="0"/>
              <a:t>Информация</a:t>
            </a:r>
          </a:p>
          <a:p>
            <a:pPr marL="0" indent="0">
              <a:buNone/>
            </a:pPr>
            <a:r>
              <a:rPr lang="en-US" dirty="0"/>
              <a:t>	} data;</a:t>
            </a:r>
          </a:p>
          <a:p>
            <a:r>
              <a:rPr lang="en-US" dirty="0"/>
              <a:t>{59,1}, {70,3}, {96,5}, {81,7}, {13,8}, {41,2}, {79,9}; </a:t>
            </a:r>
            <a:r>
              <a:rPr lang="ru-RU" dirty="0"/>
              <a:t>размер </a:t>
            </a:r>
            <a:r>
              <a:rPr lang="ru-RU" dirty="0" err="1"/>
              <a:t>хеш</a:t>
            </a:r>
            <a:r>
              <a:rPr lang="en-US" dirty="0"/>
              <a:t>-</a:t>
            </a:r>
            <a:r>
              <a:rPr lang="ru-RU" dirty="0"/>
              <a:t>таблицы</a:t>
            </a:r>
            <a:r>
              <a:rPr lang="en-US" dirty="0"/>
              <a:t> m = 10. </a:t>
            </a:r>
            <a:r>
              <a:rPr lang="ru-RU" dirty="0"/>
              <a:t>Выберем </a:t>
            </a:r>
            <a:r>
              <a:rPr lang="ru-RU" dirty="0" err="1"/>
              <a:t>хеш</a:t>
            </a:r>
            <a:r>
              <a:rPr lang="en-US" dirty="0"/>
              <a:t>-</a:t>
            </a:r>
            <a:r>
              <a:rPr lang="ru-RU" dirty="0"/>
              <a:t>функцию</a:t>
            </a:r>
            <a:r>
              <a:rPr lang="en-US" dirty="0"/>
              <a:t> </a:t>
            </a:r>
            <a:r>
              <a:rPr lang="en-US" dirty="0" err="1"/>
              <a:t>i</a:t>
            </a:r>
            <a:r>
              <a:rPr lang="en-US" dirty="0"/>
              <a:t> = h(data) = data.key%10; </a:t>
            </a:r>
            <a:r>
              <a:rPr lang="ru-RU" dirty="0"/>
              <a:t>т</a:t>
            </a:r>
            <a:r>
              <a:rPr lang="en-US" dirty="0"/>
              <a:t>.</a:t>
            </a:r>
            <a:r>
              <a:rPr lang="ru-RU" dirty="0"/>
              <a:t>е</a:t>
            </a:r>
            <a:r>
              <a:rPr lang="en-US" dirty="0"/>
              <a:t>. </a:t>
            </a:r>
            <a:r>
              <a:rPr lang="ru-RU" dirty="0"/>
              <a:t>остаток от деления на</a:t>
            </a:r>
            <a:r>
              <a:rPr lang="en-US" dirty="0"/>
              <a:t> 10.</a:t>
            </a:r>
            <a:endParaRPr lang="ru-RU" dirty="0"/>
          </a:p>
          <a:p>
            <a:endParaRPr lang="ru-RU" dirty="0"/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6618077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611560" y="260648"/>
            <a:ext cx="8136904" cy="6336704"/>
          </a:xfrm>
        </p:spPr>
        <p:txBody>
          <a:bodyPr>
            <a:normAutofit/>
          </a:bodyPr>
          <a:lstStyle/>
          <a:p>
            <a:r>
              <a:rPr lang="ru-RU" sz="2000" dirty="0"/>
              <a:t>На основании исходных данных последовательно заполняем хеш-таблицу.</a:t>
            </a:r>
            <a:endParaRPr lang="en-US" sz="2000" dirty="0"/>
          </a:p>
          <a:p>
            <a:r>
              <a:rPr lang="ru-RU" sz="2000" dirty="0"/>
              <a:t>Хеширование первых пяти ключей дает различные индексы (</a:t>
            </a:r>
            <a:r>
              <a:rPr lang="ru-RU" sz="2000" dirty="0" err="1"/>
              <a:t>хеш</a:t>
            </a:r>
            <a:r>
              <a:rPr lang="ru-RU" sz="2000" dirty="0"/>
              <a:t>-адреса):</a:t>
            </a:r>
          </a:p>
          <a:p>
            <a:pPr marL="0" indent="0">
              <a:buNone/>
            </a:pPr>
            <a:r>
              <a:rPr lang="ru-RU" sz="2000" dirty="0"/>
              <a:t>i = 59 % 10 = 9; i = 70 % 10 = 0;</a:t>
            </a:r>
          </a:p>
          <a:p>
            <a:pPr marL="0" indent="0">
              <a:buNone/>
            </a:pPr>
            <a:r>
              <a:rPr lang="ru-RU" sz="2000" dirty="0"/>
              <a:t>i = 96 % 10 = 6; i = 81 % 10 = 1;</a:t>
            </a:r>
          </a:p>
          <a:p>
            <a:pPr marL="0" indent="0">
              <a:buNone/>
            </a:pPr>
            <a:r>
              <a:rPr lang="ru-RU" sz="2000" dirty="0"/>
              <a:t>i = 13 % 10 = 3.</a:t>
            </a:r>
          </a:p>
          <a:p>
            <a:pPr marL="0" indent="0">
              <a:buNone/>
            </a:pPr>
            <a:r>
              <a:rPr lang="ru-RU" sz="2000" dirty="0"/>
              <a:t>Далее 41 % 10 = 1, но по адресу 1 уже расположен элемент с ключем 81, поэтому произойдет размещение по адресу 2.</a:t>
            </a:r>
          </a:p>
          <a:p>
            <a:pPr marL="0" indent="0">
              <a:buNone/>
            </a:pPr>
            <a:r>
              <a:rPr lang="ru-RU" sz="2000" dirty="0"/>
              <a:t>Для последней записи 79 % 10 = 9. Ищется циклически свободное место для индексов 9, 0, 1, 2, 3, 4. Запись размещается по адресу 4. В последней строке показано количество попыток для размещения  записей.</a:t>
            </a:r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endParaRPr lang="ru-RU" sz="2000" dirty="0"/>
          </a:p>
          <a:p>
            <a:endParaRPr lang="ru-RU" sz="2000" dirty="0"/>
          </a:p>
          <a:p>
            <a:endParaRPr lang="ru-RU" sz="2000" dirty="0"/>
          </a:p>
        </p:txBody>
      </p:sp>
      <p:pic>
        <p:nvPicPr>
          <p:cNvPr id="4" name="Рисунок 3" descr="http://ok-t.ru/life-prog/baza2/1010836671977.files/image366.gi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4869160"/>
            <a:ext cx="7560840" cy="17281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764189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685799" y="836712"/>
            <a:ext cx="7772400" cy="5746650"/>
          </a:xfrm>
        </p:spPr>
        <p:txBody>
          <a:bodyPr>
            <a:normAutofit/>
          </a:bodyPr>
          <a:lstStyle/>
          <a:p>
            <a:r>
              <a:rPr lang="ru-RU" sz="2000" dirty="0"/>
              <a:t>Хеширование первых пяти ключей, как и в предыдущем случае, дает различные индексы (хеш-адреса): 9, 0, 6, 1 и 3.</a:t>
            </a:r>
          </a:p>
          <a:p>
            <a:r>
              <a:rPr lang="ru-RU" sz="2000" dirty="0"/>
              <a:t>При возникновении коллизии новый элемент добавляется в конец списка. Поэтому элемент с ключом 41 помещается после элемента с ключом 81, а элемент с ключом 79 – после элемента с ключом 59.</a:t>
            </a:r>
          </a:p>
          <a:p>
            <a:endParaRPr lang="ru-RU" sz="2000" dirty="0"/>
          </a:p>
        </p:txBody>
      </p:sp>
      <p:pic>
        <p:nvPicPr>
          <p:cNvPr id="4" name="Рисунок 3" descr="http://ok-t.ru/life-prog/baza2/1010836671977.files/image368.gif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429000"/>
            <a:ext cx="7257281" cy="3048546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19</a:t>
            </a: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8DAF22E4-6449-4C37-AB20-8CF460FC1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16632"/>
            <a:ext cx="7772400" cy="607876"/>
          </a:xfrm>
        </p:spPr>
        <p:txBody>
          <a:bodyPr>
            <a:normAutofit/>
          </a:bodyPr>
          <a:lstStyle/>
          <a:p>
            <a:pPr algn="ctr"/>
            <a:r>
              <a:rPr lang="ru-RU" sz="3100" b="1" dirty="0"/>
              <a:t>Пример реализации метода цепочек</a:t>
            </a:r>
            <a:endParaRPr lang="ru-RU" sz="3100" dirty="0"/>
          </a:p>
        </p:txBody>
      </p:sp>
    </p:spTree>
    <p:extLst>
      <p:ext uri="{BB962C8B-B14F-4D97-AF65-F5344CB8AC3E}">
        <p14:creationId xmlns:p14="http://schemas.microsoft.com/office/powerpoint/2010/main" val="2649035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95536" y="1095644"/>
            <a:ext cx="8352928" cy="5111080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Линейное апробование сводится к последовательному перебору элементов таблицы с некоторым фиксированным шагом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ru-RU" dirty="0"/>
              <a:t>a=(h(key) + c*</a:t>
            </a:r>
            <a:r>
              <a:rPr lang="ru-RU" b="1" dirty="0"/>
              <a:t>i</a:t>
            </a:r>
            <a:r>
              <a:rPr lang="ru-RU" dirty="0"/>
              <a:t>) </a:t>
            </a:r>
            <a:r>
              <a:rPr lang="en-US" dirty="0"/>
              <a:t>mod n</a:t>
            </a:r>
            <a:endParaRPr lang="ru-RU" dirty="0"/>
          </a:p>
          <a:p>
            <a:r>
              <a:rPr lang="ru-RU" dirty="0"/>
              <a:t>где i номер попытки разрешить коллизию. При шаге равном единице происходит последовательный перебор всех элементов после текущего.</a:t>
            </a:r>
          </a:p>
          <a:p>
            <a:r>
              <a:rPr lang="ru-RU" dirty="0"/>
              <a:t>Квадратичное апробование отличается от линейного тем, что шаг перебора элементов не линейно зависит от номера попытки найти свободный элемент</a:t>
            </a:r>
          </a:p>
          <a:p>
            <a:pPr marL="0" indent="0">
              <a:buNone/>
            </a:pPr>
            <a:r>
              <a:rPr lang="en-US" dirty="0"/>
              <a:t>		</a:t>
            </a:r>
            <a:r>
              <a:rPr lang="ru-RU" dirty="0"/>
              <a:t>a = (h(key2) + c*</a:t>
            </a:r>
            <a:r>
              <a:rPr lang="ru-RU" b="1" dirty="0"/>
              <a:t>i</a:t>
            </a:r>
            <a:r>
              <a:rPr lang="ru-RU" dirty="0"/>
              <a:t> + d*</a:t>
            </a:r>
            <a:r>
              <a:rPr lang="ru-RU" b="1" dirty="0"/>
              <a:t>i </a:t>
            </a:r>
            <a:r>
              <a:rPr lang="ru-RU" baseline="30000" dirty="0"/>
              <a:t>2</a:t>
            </a:r>
            <a:r>
              <a:rPr lang="en-US" baseline="30000" dirty="0"/>
              <a:t> </a:t>
            </a:r>
            <a:r>
              <a:rPr lang="ru-RU" dirty="0"/>
              <a:t>) </a:t>
            </a:r>
            <a:r>
              <a:rPr lang="en-US" dirty="0"/>
              <a:t>mod n</a:t>
            </a:r>
            <a:endParaRPr lang="ru-RU" dirty="0"/>
          </a:p>
          <a:p>
            <a:r>
              <a:rPr lang="ru-RU" dirty="0"/>
              <a:t>Благодаря нелинейности такой адресации, уменьшается число проб при большом числе ключей-синонимов.</a:t>
            </a: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27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AB39AC86-FE2C-43EE-9726-0D5CD3790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576" y="274638"/>
            <a:ext cx="8136904" cy="634082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600" b="1" dirty="0"/>
              <a:t>Линейное и квадратичное апробирования</a:t>
            </a:r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3550165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C87E7-503F-454A-A034-6CA2A7C51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616" y="274638"/>
            <a:ext cx="7571184" cy="563562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>
                <a:solidFill>
                  <a:schemeClr val="tx1"/>
                </a:solidFill>
              </a:rPr>
              <a:t>Удаление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2B5C4-41B2-4D15-9B33-9711E4B3EDED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555776" y="2204863"/>
            <a:ext cx="4032448" cy="237626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5363" name="Picture 1">
            <a:extLst>
              <a:ext uri="{FF2B5EF4-FFF2-40B4-BE49-F238E27FC236}">
                <a16:creationId xmlns:a16="http://schemas.microsoft.com/office/drawing/2014/main" id="{6DAA10BA-40F5-4F3C-9BFD-DC1DC078D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7" t="17136" r="30603" b="25662"/>
          <a:stretch>
            <a:fillRect/>
          </a:stretch>
        </p:blipFill>
        <p:spPr bwMode="auto">
          <a:xfrm>
            <a:off x="971600" y="769732"/>
            <a:ext cx="7571184" cy="5246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48888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Распределение коллизий в адресном пространстве таблицы</a:t>
            </a:r>
          </a:p>
        </p:txBody>
      </p:sp>
      <p:pic>
        <p:nvPicPr>
          <p:cNvPr id="2050" name="Picture 2" descr="https://pandia.ru/text/81/572/images/img9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916832"/>
            <a:ext cx="8374362" cy="3960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35</a:t>
            </a:r>
          </a:p>
        </p:txBody>
      </p:sp>
    </p:spTree>
    <p:extLst>
      <p:ext uri="{BB962C8B-B14F-4D97-AF65-F5344CB8AC3E}">
        <p14:creationId xmlns:p14="http://schemas.microsoft.com/office/powerpoint/2010/main" val="33663914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3BC60-DF07-485A-81E6-BD4D7058F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922114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/>
              <a:t>Достоинства и недостатки хеширования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8C471-1F80-4F3A-8E93-2B842CF0024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755576" y="1447800"/>
            <a:ext cx="7931224" cy="47895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2400" b="1" dirty="0"/>
              <a:t>Плюсы</a:t>
            </a:r>
          </a:p>
          <a:p>
            <a:r>
              <a:rPr lang="ru-RU" sz="2400" dirty="0"/>
              <a:t>Хеширование легко реализуется. Не требуются сложные структуры данных, не нужны какие-либо балансировки</a:t>
            </a:r>
            <a:r>
              <a:rPr lang="en-US" sz="2400" dirty="0"/>
              <a:t>.</a:t>
            </a:r>
            <a:endParaRPr lang="ru-RU" sz="2400" dirty="0"/>
          </a:p>
          <a:p>
            <a:r>
              <a:rPr lang="ru-RU" sz="2400" dirty="0"/>
              <a:t>При запасе места в таблице обеспечивается высокая средняя скорость. </a:t>
            </a:r>
          </a:p>
          <a:p>
            <a:pPr marL="0" indent="0">
              <a:buNone/>
            </a:pPr>
            <a:endParaRPr lang="ru-RU" sz="2400" dirty="0"/>
          </a:p>
          <a:p>
            <a:pPr marL="0" indent="0">
              <a:buNone/>
            </a:pPr>
            <a:r>
              <a:rPr lang="ru-RU" sz="2400" b="1" dirty="0"/>
              <a:t>Минусы</a:t>
            </a:r>
          </a:p>
          <a:p>
            <a:r>
              <a:rPr lang="ru-RU" sz="2400" dirty="0"/>
              <a:t>Основной недостаток хеширования в том, что требуется заранее оценивать число размещаемых элементов, а это не всегда возможно.</a:t>
            </a:r>
          </a:p>
          <a:p>
            <a:r>
              <a:rPr lang="ru-RU" sz="2400" dirty="0"/>
              <a:t>При высокой средней скорости невозможно </a:t>
            </a:r>
            <a:r>
              <a:rPr lang="ru-RU" sz="2400"/>
              <a:t>гарантировать определенное </a:t>
            </a:r>
            <a:r>
              <a:rPr lang="ru-RU" sz="2400" dirty="0"/>
              <a:t>время доступа.</a:t>
            </a:r>
          </a:p>
          <a:p>
            <a:r>
              <a:rPr lang="ru-RU" sz="2400" dirty="0"/>
              <a:t>В отличие от деревьев поиска хеширование не дает сортировку элементов. </a:t>
            </a:r>
          </a:p>
        </p:txBody>
      </p:sp>
    </p:spTree>
    <p:extLst>
      <p:ext uri="{BB962C8B-B14F-4D97-AF65-F5344CB8AC3E}">
        <p14:creationId xmlns:p14="http://schemas.microsoft.com/office/powerpoint/2010/main" val="17744420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3BC60-DF07-485A-81E6-BD4D7058F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562074"/>
          </a:xfrm>
        </p:spPr>
        <p:txBody>
          <a:bodyPr>
            <a:noAutofit/>
          </a:bodyPr>
          <a:lstStyle/>
          <a:p>
            <a:pPr algn="ctr"/>
            <a:r>
              <a:rPr lang="ru-RU" sz="2800" b="1" dirty="0"/>
              <a:t>Лабораторная работа по хешированию</a:t>
            </a:r>
            <a:endParaRPr lang="en-US" sz="2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8C471-1F80-4F3A-8E93-2B842CF0024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51520" y="1052736"/>
            <a:ext cx="8640960" cy="532859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1600" b="1" dirty="0"/>
              <a:t> </a:t>
            </a:r>
            <a:r>
              <a:rPr lang="ru-RU" sz="1800" b="1" dirty="0"/>
              <a:t>В файле имеется телефонный справочник, включающий имена владельцев телефонов.  Организовать быстрый поиск  по  номерам телефонов   с   помощью   хеширования.  Обеспечить  дополнение и удаление записей справочника.</a:t>
            </a:r>
          </a:p>
          <a:p>
            <a:pPr marL="0" indent="0">
              <a:buNone/>
            </a:pPr>
            <a:r>
              <a:rPr lang="ru-RU" sz="1800" dirty="0"/>
              <a:t>Пример входного текстового файла:</a:t>
            </a:r>
          </a:p>
          <a:p>
            <a:pPr marL="0" indent="0">
              <a:buNone/>
            </a:pPr>
            <a:r>
              <a:rPr lang="ru-RU" sz="1800" dirty="0"/>
              <a:t>89027231556 Иванов</a:t>
            </a:r>
          </a:p>
          <a:p>
            <a:pPr marL="0" indent="0">
              <a:buNone/>
            </a:pPr>
            <a:r>
              <a:rPr lang="ru-RU" sz="1800" dirty="0"/>
              <a:t>89163443197 Петров</a:t>
            </a:r>
          </a:p>
          <a:p>
            <a:pPr marL="0" indent="0">
              <a:buNone/>
            </a:pPr>
            <a:r>
              <a:rPr lang="ru-RU" sz="1800" dirty="0"/>
              <a:t>...............................................</a:t>
            </a:r>
          </a:p>
          <a:p>
            <a:pPr marL="0" indent="0">
              <a:buNone/>
            </a:pPr>
            <a:endParaRPr lang="ru-RU" sz="1800" dirty="0"/>
          </a:p>
          <a:p>
            <a:r>
              <a:rPr lang="ru-RU" sz="1800" dirty="0"/>
              <a:t>Необходимо организовать справочник в виде файла прямого доступа с количеством записей в 1.5-2 раза больше. Желательно, чтобы размер справочника был простым числом.</a:t>
            </a:r>
          </a:p>
          <a:p>
            <a:r>
              <a:rPr lang="ru-RU" sz="1800" dirty="0"/>
              <a:t>Функционал программы включает следующие операции: Создать справочник, Открыть справочник, Дополнить, Удалить, Сохранить. </a:t>
            </a:r>
          </a:p>
          <a:p>
            <a:r>
              <a:rPr lang="ru-RU" sz="1800" dirty="0"/>
              <a:t>При создании справочника нужно разместить входную информацию в справочнике с помощью хеширования, используя номер телефона в качестве ключа. В следующем сеансе пользователь может открыть созданный ранее справочник.</a:t>
            </a:r>
          </a:p>
          <a:p>
            <a:r>
              <a:rPr lang="ru-RU" sz="1800" dirty="0"/>
              <a:t>При дополнение новых телефонов используется та же функция хеширования.</a:t>
            </a:r>
          </a:p>
          <a:p>
            <a:r>
              <a:rPr lang="ru-RU" sz="1800" dirty="0"/>
              <a:t>Удаление телефона сводится к пометке соответствующей записи.</a:t>
            </a:r>
          </a:p>
          <a:p>
            <a:r>
              <a:rPr lang="ru-RU" sz="1800" dirty="0"/>
              <a:t>При сохранении стоит произвести все изменения и в текстовом файле.</a:t>
            </a:r>
          </a:p>
        </p:txBody>
      </p:sp>
    </p:spTree>
    <p:extLst>
      <p:ext uri="{BB962C8B-B14F-4D97-AF65-F5344CB8AC3E}">
        <p14:creationId xmlns:p14="http://schemas.microsoft.com/office/powerpoint/2010/main" val="27584157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1E6DAB-2A99-4C3F-A1C0-91C4F386E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37195"/>
            <a:ext cx="6624736" cy="4687949"/>
          </a:xfrm>
          <a:prstGeom prst="rect">
            <a:avLst/>
          </a:prstGeom>
        </p:spPr>
      </p:pic>
      <p:sp>
        <p:nvSpPr>
          <p:cNvPr id="188424" name="Rectangle 8">
            <a:extLst>
              <a:ext uri="{FF2B5EF4-FFF2-40B4-BE49-F238E27FC236}">
                <a16:creationId xmlns:a16="http://schemas.microsoft.com/office/drawing/2014/main" id="{B1684407-AFAA-4ECC-B2C7-5A580886E3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7704" y="6140133"/>
            <a:ext cx="5788245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ru-RU" sz="3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" charset="0"/>
              </a:rPr>
              <a:t>Благодарю за внимание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AABA96-7641-479D-97EA-9C325088D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072" y="7993"/>
            <a:ext cx="8070906" cy="6013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138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3568" y="0"/>
            <a:ext cx="7772400" cy="1143000"/>
          </a:xfrm>
        </p:spPr>
        <p:txBody>
          <a:bodyPr/>
          <a:lstStyle/>
          <a:p>
            <a:r>
              <a:rPr lang="ru-RU" dirty="0"/>
              <a:t>Ключевые термины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23528" y="1124744"/>
            <a:ext cx="8496944" cy="4861520"/>
          </a:xfrm>
        </p:spPr>
        <p:txBody>
          <a:bodyPr>
            <a:noAutofit/>
          </a:bodyPr>
          <a:lstStyle/>
          <a:p>
            <a:pPr lvl="0"/>
            <a:r>
              <a:rPr lang="ru-RU" sz="1900" b="1" dirty="0"/>
              <a:t>Повторное хеширование</a:t>
            </a:r>
            <a:r>
              <a:rPr lang="ru-RU" sz="1900" dirty="0"/>
              <a:t> – это поиск местоположения для очередного элемента таблицы с учетом шага перемещения.</a:t>
            </a:r>
          </a:p>
          <a:p>
            <a:pPr lvl="0"/>
            <a:r>
              <a:rPr lang="ru-RU" sz="1900" b="1" dirty="0"/>
              <a:t>Пространство записей</a:t>
            </a:r>
            <a:r>
              <a:rPr lang="ru-RU" sz="1900" dirty="0"/>
              <a:t> – это множество тех ячеек памяти, которые выделяются для хранения таблицы.</a:t>
            </a:r>
          </a:p>
          <a:p>
            <a:pPr lvl="0"/>
            <a:r>
              <a:rPr lang="ru-RU" sz="1900" b="1" dirty="0"/>
              <a:t> Пространство ключей</a:t>
            </a:r>
            <a:r>
              <a:rPr lang="ru-RU" sz="1900" dirty="0"/>
              <a:t> – это множество всех теоретически возможных значений ключей записи.</a:t>
            </a:r>
          </a:p>
          <a:p>
            <a:pPr lvl="0"/>
            <a:r>
              <a:rPr lang="ru-RU" sz="1900" b="1" dirty="0"/>
              <a:t>Хеш-таблица</a:t>
            </a:r>
            <a:r>
              <a:rPr lang="ru-RU" sz="1900" dirty="0"/>
              <a:t> – это структура данных, реализующая интерфейс ассоциативного массива, то есть она позволяет хранить пары вида "ключ- значение" и выполнять три операции: операцию добавления новой пары, операцию поиска и операцию удаления пары по ключу.</a:t>
            </a:r>
          </a:p>
          <a:p>
            <a:pPr lvl="0"/>
            <a:r>
              <a:rPr lang="ru-RU" sz="1900" b="1" dirty="0"/>
              <a:t>Контрольная сумма или хеш</a:t>
            </a:r>
            <a:r>
              <a:rPr lang="en-US" sz="1900" b="1" dirty="0"/>
              <a:t>-</a:t>
            </a:r>
            <a:r>
              <a:rPr lang="ru-RU" sz="1900" b="1" dirty="0"/>
              <a:t>сумма</a:t>
            </a:r>
            <a:r>
              <a:rPr lang="ru-RU" sz="1900" dirty="0"/>
              <a:t> — некоторое значение, рассчитанное по набору данных путём применения определённого алгоритма и используемое для проверки целостности данных при их передаче или хранении.</a:t>
            </a: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7569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033" y="980729"/>
            <a:ext cx="8653676" cy="4978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4782281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3568" y="0"/>
            <a:ext cx="7772400" cy="1143000"/>
          </a:xfrm>
        </p:spPr>
        <p:txBody>
          <a:bodyPr/>
          <a:lstStyle/>
          <a:p>
            <a:r>
              <a:rPr lang="ru-RU" dirty="0"/>
              <a:t>Ключевые термины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>
          <a:xfrm>
            <a:off x="323528" y="1124744"/>
            <a:ext cx="8496944" cy="4861520"/>
          </a:xfrm>
        </p:spPr>
        <p:txBody>
          <a:bodyPr>
            <a:noAutofit/>
          </a:bodyPr>
          <a:lstStyle/>
          <a:p>
            <a:pPr lvl="0"/>
            <a:r>
              <a:rPr lang="ru-RU" sz="1900" b="1" dirty="0"/>
              <a:t>Повторное хеширование</a:t>
            </a:r>
            <a:r>
              <a:rPr lang="ru-RU" sz="1900" dirty="0"/>
              <a:t> – это поиск местоположения для очередного элемента таблицы с учетом шага перемещения.</a:t>
            </a:r>
          </a:p>
          <a:p>
            <a:pPr lvl="0"/>
            <a:r>
              <a:rPr lang="ru-RU" sz="1900" b="1" dirty="0"/>
              <a:t>Пространство записей</a:t>
            </a:r>
            <a:r>
              <a:rPr lang="ru-RU" sz="1900" dirty="0"/>
              <a:t> – это множество тех ячеек памяти, которые выделяются для хранения таблицы.</a:t>
            </a:r>
          </a:p>
          <a:p>
            <a:pPr lvl="0"/>
            <a:r>
              <a:rPr lang="ru-RU" sz="1900" b="1" dirty="0"/>
              <a:t> Пространство ключей</a:t>
            </a:r>
            <a:r>
              <a:rPr lang="ru-RU" sz="1900" dirty="0"/>
              <a:t> – это множество всех теоретически возможных значений ключей записи.</a:t>
            </a:r>
          </a:p>
          <a:p>
            <a:pPr lvl="0"/>
            <a:r>
              <a:rPr lang="ru-RU" sz="1900" b="1" dirty="0"/>
              <a:t> Синонимы</a:t>
            </a:r>
            <a:r>
              <a:rPr lang="ru-RU" sz="1900" dirty="0"/>
              <a:t> – это совпадающие ключи в хеш-таблице.</a:t>
            </a:r>
          </a:p>
          <a:p>
            <a:pPr lvl="0"/>
            <a:r>
              <a:rPr lang="ru-RU" sz="1900" b="1" dirty="0"/>
              <a:t> Хеш-таблица</a:t>
            </a:r>
            <a:r>
              <a:rPr lang="ru-RU" sz="1900" dirty="0"/>
              <a:t> – это структура данных, реализующая интерфейс ассоциативного массива, то есть она позволяет хранить пары вида "ключ- значение" и выполнять три операции: операцию добавления новой пары, операцию поиска и операцию удаления пары по ключу.</a:t>
            </a:r>
          </a:p>
          <a:p>
            <a:pPr lvl="0"/>
            <a:r>
              <a:rPr lang="ru-RU" sz="1900" b="1" dirty="0"/>
              <a:t>Контрольная сумма или хеш</a:t>
            </a:r>
            <a:r>
              <a:rPr lang="en-US" sz="1900" b="1" dirty="0"/>
              <a:t>-</a:t>
            </a:r>
            <a:r>
              <a:rPr lang="ru-RU" sz="1900" b="1" dirty="0"/>
              <a:t>сумма</a:t>
            </a:r>
            <a:r>
              <a:rPr lang="ru-RU" sz="1900" dirty="0"/>
              <a:t> — некоторое значение, рассчитанное по набору данных путём применения определённого алгоритма и используемое для проверки целостности данных при их передаче или хранении.</a:t>
            </a:r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179512" y="6245696"/>
            <a:ext cx="999728" cy="584448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228600" algn="l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3</a:t>
            </a:r>
            <a:endParaRPr lang="ru-RU" dirty="0"/>
          </a:p>
        </p:txBody>
      </p:sp>
      <p:pic>
        <p:nvPicPr>
          <p:cNvPr id="1026" name="Picture 1">
            <a:extLst>
              <a:ext uri="{FF2B5EF4-FFF2-40B4-BE49-F238E27FC236}">
                <a16:creationId xmlns:a16="http://schemas.microsoft.com/office/drawing/2014/main" id="{036EDBE8-7F21-4435-9E0F-4BBC28FCA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81" t="11523" r="29193" b="23804"/>
          <a:stretch>
            <a:fillRect/>
          </a:stretch>
        </p:blipFill>
        <p:spPr bwMode="auto">
          <a:xfrm>
            <a:off x="220941" y="398509"/>
            <a:ext cx="8599531" cy="6177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12732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DAD8DE-7375-4F3F-84E8-025A0E94A8FB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491880" y="1447800"/>
            <a:ext cx="2088232" cy="183718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1">
            <a:extLst>
              <a:ext uri="{FF2B5EF4-FFF2-40B4-BE49-F238E27FC236}">
                <a16:creationId xmlns:a16="http://schemas.microsoft.com/office/drawing/2014/main" id="{C73C5C98-DBFC-4497-B6FE-634A623A24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22" t="13219" r="30458" b="24158"/>
          <a:stretch>
            <a:fillRect/>
          </a:stretch>
        </p:blipFill>
        <p:spPr bwMode="auto">
          <a:xfrm>
            <a:off x="769969" y="277680"/>
            <a:ext cx="7978495" cy="6031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04087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C32393-BE4C-454A-9732-533B186AA368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563888" y="1447800"/>
            <a:ext cx="2016224" cy="1405136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1">
            <a:extLst>
              <a:ext uri="{FF2B5EF4-FFF2-40B4-BE49-F238E27FC236}">
                <a16:creationId xmlns:a16="http://schemas.microsoft.com/office/drawing/2014/main" id="{0BC9F89A-5E10-4169-AE15-7005C2CCBE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7" t="13219" r="30289" b="25574"/>
          <a:stretch>
            <a:fillRect/>
          </a:stretch>
        </p:blipFill>
        <p:spPr bwMode="auto">
          <a:xfrm>
            <a:off x="611560" y="476673"/>
            <a:ext cx="8078865" cy="5904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9757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5A9B3-C1F1-4BCA-95E9-70FE9C5E8DAC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2915816" y="1447800"/>
            <a:ext cx="2088232" cy="1837184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122" name="Picture 1">
            <a:extLst>
              <a:ext uri="{FF2B5EF4-FFF2-40B4-BE49-F238E27FC236}">
                <a16:creationId xmlns:a16="http://schemas.microsoft.com/office/drawing/2014/main" id="{CBDB84EC-DE27-4337-B1F0-E6356F20B4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90" t="13756" r="30446" b="25279"/>
          <a:stretch>
            <a:fillRect/>
          </a:stretch>
        </p:blipFill>
        <p:spPr bwMode="auto">
          <a:xfrm>
            <a:off x="438398" y="280654"/>
            <a:ext cx="8238058" cy="6100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320749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08610-E0EF-4841-8474-AF43A091312A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779912" y="1447800"/>
            <a:ext cx="2232248" cy="270128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6146" name="Picture 1">
            <a:extLst>
              <a:ext uri="{FF2B5EF4-FFF2-40B4-BE49-F238E27FC236}">
                <a16:creationId xmlns:a16="http://schemas.microsoft.com/office/drawing/2014/main" id="{978184CC-6B82-47CF-B0A6-7F3C121144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37" t="13197" r="30603" b="25580"/>
          <a:stretch>
            <a:fillRect/>
          </a:stretch>
        </p:blipFill>
        <p:spPr bwMode="auto">
          <a:xfrm>
            <a:off x="395536" y="219199"/>
            <a:ext cx="8374051" cy="623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121364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1260</TotalTime>
  <Words>1294</Words>
  <Application>Microsoft Office PowerPoint</Application>
  <PresentationFormat>On-screen Show (4:3)</PresentationFormat>
  <Paragraphs>107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Calibri</vt:lpstr>
      <vt:lpstr>Wingdings 2</vt:lpstr>
      <vt:lpstr>Тема Office</vt:lpstr>
      <vt:lpstr>Хеширование</vt:lpstr>
      <vt:lpstr>Ключевые термины</vt:lpstr>
      <vt:lpstr>Ключевые термины</vt:lpstr>
      <vt:lpstr>PowerPoint Presentation</vt:lpstr>
      <vt:lpstr>Ключевые термины</vt:lpstr>
      <vt:lpstr>PowerPoint Presentation</vt:lpstr>
      <vt:lpstr>PowerPoint Presentation</vt:lpstr>
      <vt:lpstr>PowerPoint Presentation</vt:lpstr>
      <vt:lpstr>PowerPoint Presentation</vt:lpstr>
      <vt:lpstr>Метод середины квадрата</vt:lpstr>
      <vt:lpstr>PowerPoint Presentation</vt:lpstr>
      <vt:lpstr>Метод деления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Разрешение коллизий при добавлении элементов методом открытой адресации</vt:lpstr>
      <vt:lpstr>Пример реализации метода открытой адресации</vt:lpstr>
      <vt:lpstr>PowerPoint Presentation</vt:lpstr>
      <vt:lpstr>Пример реализации метода цепочек</vt:lpstr>
      <vt:lpstr>Линейное и квадратичное апробирования</vt:lpstr>
      <vt:lpstr>Удаление</vt:lpstr>
      <vt:lpstr>Распределение коллизий в адресном пространстве таблицы</vt:lpstr>
      <vt:lpstr>Достоинства и недостатки хеширования</vt:lpstr>
      <vt:lpstr>Лабораторная работа по хешированию</vt:lpstr>
      <vt:lpstr>PowerPoint Presentation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Дарья</dc:creator>
  <cp:lastModifiedBy>Vladimir</cp:lastModifiedBy>
  <cp:revision>153</cp:revision>
  <dcterms:created xsi:type="dcterms:W3CDTF">2012-11-10T16:42:14Z</dcterms:created>
  <dcterms:modified xsi:type="dcterms:W3CDTF">2023-12-04T13:42:35Z</dcterms:modified>
</cp:coreProperties>
</file>

<file path=docProps/thumbnail.jpeg>
</file>